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56" r:id="rId2"/>
    <p:sldId id="258" r:id="rId3"/>
    <p:sldId id="274" r:id="rId4"/>
    <p:sldId id="275" r:id="rId5"/>
    <p:sldId id="260" r:id="rId6"/>
    <p:sldId id="261" r:id="rId7"/>
    <p:sldId id="259" r:id="rId8"/>
    <p:sldId id="262" r:id="rId9"/>
    <p:sldId id="276" r:id="rId10"/>
    <p:sldId id="264" r:id="rId11"/>
    <p:sldId id="267" r:id="rId12"/>
    <p:sldId id="268" r:id="rId13"/>
    <p:sldId id="271" r:id="rId14"/>
    <p:sldId id="272" r:id="rId15"/>
    <p:sldId id="277" r:id="rId16"/>
  </p:sldIdLst>
  <p:sldSz cx="9144000" cy="5143500" type="screen16x9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14" y="1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66436D-3D80-41E1-992D-CB9E4EBD0F0D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353910-B87F-4D69-B72F-F3503307F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2725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000E5-E287-43B2-BD0D-5F5741DA81AA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857F0-D8ED-4CC9-BACD-1B0A0B89C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342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000E5-E287-43B2-BD0D-5F5741DA81AA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857F0-D8ED-4CC9-BACD-1B0A0B89C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325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000E5-E287-43B2-BD0D-5F5741DA81AA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857F0-D8ED-4CC9-BACD-1B0A0B89C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745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000E5-E287-43B2-BD0D-5F5741DA81AA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857F0-D8ED-4CC9-BACD-1B0A0B89C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727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000E5-E287-43B2-BD0D-5F5741DA81AA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857F0-D8ED-4CC9-BACD-1B0A0B89C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81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000E5-E287-43B2-BD0D-5F5741DA81AA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857F0-D8ED-4CC9-BACD-1B0A0B89C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486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000E5-E287-43B2-BD0D-5F5741DA81AA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857F0-D8ED-4CC9-BACD-1B0A0B89C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004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000E5-E287-43B2-BD0D-5F5741DA81AA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857F0-D8ED-4CC9-BACD-1B0A0B89C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450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000E5-E287-43B2-BD0D-5F5741DA81AA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857F0-D8ED-4CC9-BACD-1B0A0B89C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911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000E5-E287-43B2-BD0D-5F5741DA81AA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857F0-D8ED-4CC9-BACD-1B0A0B89C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424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000E5-E287-43B2-BD0D-5F5741DA81AA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857F0-D8ED-4CC9-BACD-1B0A0B89C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06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000E5-E287-43B2-BD0D-5F5741DA81AA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857F0-D8ED-4CC9-BACD-1B0A0B89C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785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14350"/>
            <a:ext cx="7772400" cy="2381250"/>
          </a:xfrm>
        </p:spPr>
        <p:txBody>
          <a:bodyPr>
            <a:normAutofit/>
          </a:bodyPr>
          <a:lstStyle/>
          <a:p>
            <a:pPr>
              <a:spcBef>
                <a:spcPts val="3000"/>
              </a:spcBef>
              <a:spcAft>
                <a:spcPts val="1800"/>
              </a:spcAft>
            </a:pPr>
            <a:r>
              <a:rPr lang="en-US" b="1" dirty="0" smtClean="0"/>
              <a:t>Memory Happens Now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A Collaborative Strategy for Preservation of Organizational Records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181350"/>
            <a:ext cx="7239000" cy="16002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Nancy Hadley, Assoc. AIA, CA, DAS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The American Institute of Architects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nhadley@aia.org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74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689372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/>
              <a:t>Arrangement</a:t>
            </a:r>
            <a:endParaRPr lang="en-US" sz="3200" b="1" dirty="0"/>
          </a:p>
        </p:txBody>
      </p:sp>
      <p:pic>
        <p:nvPicPr>
          <p:cNvPr id="5" name="Picture 4" descr="C:\Users\hadleyn\Documents\DR master set\Save It NOW\table top signs 18x2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31" r="45094" b="43438"/>
          <a:stretch/>
        </p:blipFill>
        <p:spPr bwMode="auto">
          <a:xfrm>
            <a:off x="2819400" y="1062055"/>
            <a:ext cx="5895723" cy="155448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33400" y="2343150"/>
            <a:ext cx="8305800" cy="2365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2019" t="14102" r="12019" b="31282"/>
          <a:stretch/>
        </p:blipFill>
        <p:spPr bwMode="auto">
          <a:xfrm>
            <a:off x="377585" y="2428756"/>
            <a:ext cx="4883630" cy="219456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3130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6576"/>
            <a:ext cx="5638800" cy="1756172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/>
              <a:t>Description</a:t>
            </a:r>
            <a:br>
              <a:rPr lang="en-US" sz="3200" b="1" dirty="0" smtClean="0"/>
            </a:br>
            <a:r>
              <a:rPr lang="en-US" sz="3200" dirty="0" smtClean="0"/>
              <a:t>History note at program level, and kept updated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3150"/>
            <a:ext cx="8229600" cy="2365772"/>
          </a:xfrm>
        </p:spPr>
        <p:txBody>
          <a:bodyPr>
            <a:noAutofit/>
          </a:bodyPr>
          <a:lstStyle/>
          <a:p>
            <a:r>
              <a:rPr lang="en-US" sz="2800" i="1" dirty="0" smtClean="0"/>
              <a:t>Archivist</a:t>
            </a:r>
            <a:r>
              <a:rPr lang="en-US" sz="2800" dirty="0" smtClean="0"/>
              <a:t> provides initial history note and other EAD</a:t>
            </a:r>
          </a:p>
          <a:p>
            <a:r>
              <a:rPr lang="en-US" sz="2800" i="1" dirty="0" smtClean="0"/>
              <a:t>Creators</a:t>
            </a:r>
            <a:r>
              <a:rPr lang="en-US" sz="2800" dirty="0" smtClean="0"/>
              <a:t> add name changes and program end dates</a:t>
            </a:r>
          </a:p>
          <a:p>
            <a:r>
              <a:rPr lang="en-US" sz="2800" dirty="0" smtClean="0"/>
              <a:t>Result: Context is preserved along with records as it happens. Organizational memory is accessible to all.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858" t="30078" r="33643" b="11537"/>
          <a:stretch/>
        </p:blipFill>
        <p:spPr bwMode="auto">
          <a:xfrm>
            <a:off x="5943600" y="361950"/>
            <a:ext cx="2594545" cy="173736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Oval 4"/>
          <p:cNvSpPr>
            <a:spLocks noChangeAspect="1"/>
          </p:cNvSpPr>
          <p:nvPr/>
        </p:nvSpPr>
        <p:spPr>
          <a:xfrm>
            <a:off x="5715000" y="1230630"/>
            <a:ext cx="1447200" cy="9144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94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994172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/>
              <a:t>Participation During Development</a:t>
            </a:r>
            <a:endParaRPr lang="en-US" sz="3200" b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2051116"/>
              </p:ext>
            </p:extLst>
          </p:nvPr>
        </p:nvGraphicFramePr>
        <p:xfrm>
          <a:off x="457200" y="1047750"/>
          <a:ext cx="8153400" cy="1993900"/>
        </p:xfrm>
        <a:graphic>
          <a:graphicData uri="http://schemas.openxmlformats.org/drawingml/2006/table">
            <a:tbl>
              <a:tblPr firstRow="1" firstCol="1" bandRow="1"/>
              <a:tblGrid>
                <a:gridCol w="1918447"/>
                <a:gridCol w="6234953"/>
              </a:tblGrid>
              <a:tr h="330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2010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Initial Planning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2011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Business Case, focus groups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2013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Project Plan, focus groups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2014-15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Selected as NDSR host, resident begins June 2015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June 2015 -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July 2016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Records inventory with departments, system selection, customization and setup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2987012"/>
              </p:ext>
            </p:extLst>
          </p:nvPr>
        </p:nvGraphicFramePr>
        <p:xfrm>
          <a:off x="457200" y="3943350"/>
          <a:ext cx="8153400" cy="635000"/>
        </p:xfrm>
        <a:graphic>
          <a:graphicData uri="http://schemas.openxmlformats.org/drawingml/2006/table">
            <a:tbl>
              <a:tblPr firstRow="1" firstCol="1" bandRow="1"/>
              <a:tblGrid>
                <a:gridCol w="1918447"/>
                <a:gridCol w="6234953"/>
              </a:tblGrid>
              <a:tr h="330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August 2016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Rollout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to all staff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81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2017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“Save It NOW Find It Later” campaign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381000" y="2952750"/>
            <a:ext cx="82296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/>
              <a:t>Adoption Begins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10718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165622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/>
              <a:t>Save It NOW summer campaign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7410"/>
            <a:ext cx="2971800" cy="3367150"/>
          </a:xfrm>
        </p:spPr>
        <p:txBody>
          <a:bodyPr>
            <a:noAutofit/>
          </a:bodyPr>
          <a:lstStyle/>
          <a:p>
            <a:r>
              <a:rPr lang="en-US" sz="2800" dirty="0" smtClean="0"/>
              <a:t>Action steps &amp;  user guides</a:t>
            </a:r>
          </a:p>
          <a:p>
            <a:r>
              <a:rPr lang="en-US" sz="2800" dirty="0" smtClean="0"/>
              <a:t>Make uploading part of routine workflow for all departments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504949"/>
            <a:ext cx="2468880" cy="314264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507410"/>
            <a:ext cx="2468880" cy="314101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855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41772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/>
              <a:t>Incentives for Change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7750"/>
            <a:ext cx="8229600" cy="3810000"/>
          </a:xfrm>
        </p:spPr>
        <p:txBody>
          <a:bodyPr>
            <a:noAutofit/>
          </a:bodyPr>
          <a:lstStyle/>
          <a:p>
            <a:r>
              <a:rPr lang="en-US" sz="2600" dirty="0" smtClean="0"/>
              <a:t>Common pain points: lost or hard-to-find records</a:t>
            </a:r>
          </a:p>
          <a:p>
            <a:r>
              <a:rPr lang="en-US" sz="2600" dirty="0" smtClean="0"/>
              <a:t>Participation by creators from the start</a:t>
            </a:r>
          </a:p>
          <a:p>
            <a:r>
              <a:rPr lang="en-US" sz="2600" dirty="0" smtClean="0"/>
              <a:t>Reflect how creators use their records</a:t>
            </a:r>
          </a:p>
          <a:p>
            <a:r>
              <a:rPr lang="en-US" sz="2600" dirty="0" smtClean="0"/>
              <a:t>Senior management buy-in</a:t>
            </a:r>
          </a:p>
          <a:p>
            <a:r>
              <a:rPr lang="en-US" sz="2600" dirty="0" smtClean="0"/>
              <a:t>Step-by-step process for adding records</a:t>
            </a:r>
          </a:p>
          <a:p>
            <a:r>
              <a:rPr lang="en-US" sz="2600" dirty="0" smtClean="0"/>
              <a:t>Publicize repeatedly</a:t>
            </a:r>
          </a:p>
          <a:p>
            <a:r>
              <a:rPr lang="en-US" sz="2600" dirty="0" smtClean="0"/>
              <a:t>Individual walk-through with small groups of creators</a:t>
            </a:r>
          </a:p>
          <a:p>
            <a:r>
              <a:rPr lang="en-US" sz="2600" dirty="0" smtClean="0"/>
              <a:t>ACCESS is the biggest incentive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83904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/>
              <a:t>Preservation through Collaboration</a:t>
            </a:r>
            <a:endParaRPr lang="en-US" sz="32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2800" b="0" dirty="0" smtClean="0"/>
              <a:t>Traditional Model</a:t>
            </a:r>
            <a:endParaRPr lang="en-US" sz="2800" b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en-US" sz="2800" b="0" dirty="0" smtClean="0"/>
              <a:t>AIA Collaborative Model</a:t>
            </a:r>
            <a:endParaRPr lang="en-US" sz="2800" b="0" dirty="0"/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6" t="20787" r="28673" b="11861"/>
          <a:stretch/>
        </p:blipFill>
        <p:spPr>
          <a:xfrm>
            <a:off x="416930" y="1629154"/>
            <a:ext cx="2912580" cy="2194560"/>
          </a:xfrm>
        </p:spPr>
      </p:pic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4114800" y="1885950"/>
            <a:ext cx="4695328" cy="2926080"/>
            <a:chOff x="3048000" y="1584596"/>
            <a:chExt cx="4075544" cy="2539837"/>
          </a:xfrm>
        </p:grpSpPr>
        <p:sp>
          <p:nvSpPr>
            <p:cNvPr id="13" name="Rectangle 12"/>
            <p:cNvSpPr/>
            <p:nvPr/>
          </p:nvSpPr>
          <p:spPr>
            <a:xfrm>
              <a:off x="4231841" y="2943845"/>
              <a:ext cx="1534765" cy="11805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418184" y="3750001"/>
              <a:ext cx="1130712" cy="3472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Repository</a:t>
              </a:r>
              <a:endParaRPr lang="en-US" sz="2000" dirty="0"/>
            </a:p>
          </p:txBody>
        </p:sp>
        <p:sp>
          <p:nvSpPr>
            <p:cNvPr id="15" name="Cloud 14"/>
            <p:cNvSpPr/>
            <p:nvPr/>
          </p:nvSpPr>
          <p:spPr>
            <a:xfrm rot="360000">
              <a:off x="4371618" y="3062559"/>
              <a:ext cx="1239618" cy="700029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704637" y="3190227"/>
              <a:ext cx="697584" cy="32058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dirty="0" smtClean="0"/>
                <a:t>Records</a:t>
              </a:r>
              <a:endParaRPr lang="en-US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5718508" y="1584597"/>
              <a:ext cx="1245596" cy="65977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841996" y="1716271"/>
              <a:ext cx="939255" cy="3472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Archivist</a:t>
              </a:r>
              <a:endParaRPr lang="en-US" sz="2000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3048000" y="1584596"/>
              <a:ext cx="1361340" cy="66123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299968" y="1596740"/>
              <a:ext cx="939060" cy="614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Records creator</a:t>
              </a:r>
              <a:endParaRPr lang="en-US" sz="2000" dirty="0"/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4398845" y="1894857"/>
              <a:ext cx="1309168" cy="1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4984040" y="1894857"/>
              <a:ext cx="15183" cy="10489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3888304" y="2252408"/>
              <a:ext cx="8171" cy="111513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3888304" y="3359504"/>
              <a:ext cx="783411" cy="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V="1">
              <a:off x="3477398" y="2244370"/>
              <a:ext cx="13169" cy="147860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3471193" y="3722974"/>
              <a:ext cx="76783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3253748" y="3088897"/>
              <a:ext cx="433006" cy="25379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40" tIns="0" rIns="91440" rtlCol="0">
              <a:spAutoFit/>
            </a:bodyPr>
            <a:lstStyle/>
            <a:p>
              <a:r>
                <a:rPr lang="en-US" sz="1600" dirty="0" smtClean="0"/>
                <a:t>Use</a:t>
              </a:r>
              <a:endParaRPr lang="en-US" sz="1600" dirty="0"/>
            </a:p>
          </p:txBody>
        </p:sp>
        <p:cxnSp>
          <p:nvCxnSpPr>
            <p:cNvPr id="28" name="Straight Connector 27"/>
            <p:cNvCxnSpPr>
              <a:stCxn id="17" idx="4"/>
            </p:cNvCxnSpPr>
            <p:nvPr/>
          </p:nvCxnSpPr>
          <p:spPr>
            <a:xfrm>
              <a:off x="6341306" y="2244370"/>
              <a:ext cx="0" cy="13941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H="1">
              <a:off x="5751013" y="3638550"/>
              <a:ext cx="590293" cy="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4640278" y="2017822"/>
              <a:ext cx="792490" cy="64116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tIns="0" bIns="0" rtlCol="0">
              <a:spAutoFit/>
            </a:bodyPr>
            <a:lstStyle/>
            <a:p>
              <a:pPr algn="ctr"/>
              <a:r>
                <a:rPr lang="en-US" sz="1600" dirty="0" smtClean="0"/>
                <a:t>Appraise</a:t>
              </a:r>
            </a:p>
            <a:p>
              <a:pPr algn="ctr"/>
              <a:r>
                <a:rPr lang="en-US" sz="1600" dirty="0"/>
                <a:t>A</a:t>
              </a:r>
              <a:r>
                <a:rPr lang="en-US" sz="1600" dirty="0" smtClean="0"/>
                <a:t>rrange</a:t>
              </a:r>
            </a:p>
            <a:p>
              <a:pPr algn="ctr"/>
              <a:r>
                <a:rPr lang="en-US" sz="1600" dirty="0" smtClean="0"/>
                <a:t>Describe</a:t>
              </a:r>
              <a:endParaRPr lang="en-US" sz="16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576663" y="2392522"/>
              <a:ext cx="634426" cy="2137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tIns="0" bIns="0" rtlCol="0">
              <a:spAutoFit/>
            </a:bodyPr>
            <a:lstStyle/>
            <a:p>
              <a:r>
                <a:rPr lang="en-US" sz="1600" dirty="0" smtClean="0"/>
                <a:t>Create</a:t>
              </a:r>
              <a:endParaRPr lang="en-US" sz="16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524365" y="2713261"/>
              <a:ext cx="716852" cy="2137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tIns="0" bIns="0" rtlCol="0">
              <a:spAutoFit/>
            </a:bodyPr>
            <a:lstStyle/>
            <a:p>
              <a:r>
                <a:rPr lang="en-US" sz="1600" dirty="0" smtClean="0"/>
                <a:t>Deposit</a:t>
              </a:r>
              <a:endParaRPr lang="en-US" sz="16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858902" y="2607966"/>
              <a:ext cx="1264642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tIns="0" bIns="0" rtlCol="0">
              <a:spAutoFit/>
            </a:bodyPr>
            <a:lstStyle/>
            <a:p>
              <a:pPr algn="ctr"/>
              <a:r>
                <a:rPr lang="en-US" sz="1600" dirty="0" smtClean="0"/>
                <a:t>Preserve</a:t>
              </a:r>
            </a:p>
            <a:p>
              <a:pPr algn="ctr"/>
              <a:r>
                <a:rPr lang="en-US" sz="1600" dirty="0" smtClean="0"/>
                <a:t>Provide Access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4518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165622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/>
              <a:t>Problem:</a:t>
            </a:r>
            <a:r>
              <a:rPr lang="en-US" sz="3600" dirty="0" smtClean="0"/>
              <a:t> Preserve AIA’s born-digital permanent records at point of creation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3051"/>
            <a:ext cx="8229600" cy="3051572"/>
          </a:xfrm>
        </p:spPr>
        <p:txBody>
          <a:bodyPr>
            <a:no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3200" dirty="0"/>
              <a:t>Internal repository: creators = users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 smtClean="0"/>
              <a:t>Non-public </a:t>
            </a:r>
            <a:r>
              <a:rPr lang="en-US" sz="3200" dirty="0"/>
              <a:t>records most at risk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 smtClean="0"/>
              <a:t>Voluntary </a:t>
            </a:r>
            <a:r>
              <a:rPr lang="en-US" sz="3200" dirty="0"/>
              <a:t>compliance from 200-person staff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/>
              <a:t>Small IT staff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/>
              <a:t>1 archivist, plus 1-year NDSR grant resident</a:t>
            </a:r>
          </a:p>
        </p:txBody>
      </p:sp>
    </p:spTree>
    <p:extLst>
      <p:ext uri="{BB962C8B-B14F-4D97-AF65-F5344CB8AC3E}">
        <p14:creationId xmlns:p14="http://schemas.microsoft.com/office/powerpoint/2010/main" val="57451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165622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Goals from focus groups: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3051"/>
            <a:ext cx="8229600" cy="3051572"/>
          </a:xfrm>
        </p:spPr>
        <p:txBody>
          <a:bodyPr>
            <a:normAutofit fontScale="92500" lnSpcReduction="10000"/>
          </a:bodyPr>
          <a:lstStyle/>
          <a:p>
            <a:pPr lv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 smtClean="0"/>
              <a:t>Keep files intact through software and system changes</a:t>
            </a:r>
          </a:p>
          <a:p>
            <a:pPr lv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 smtClean="0"/>
              <a:t>Make it easy to put files in, without a lot of tedious tagging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 smtClean="0"/>
              <a:t>Make it accessible to all staff to quickly find what they need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3523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/>
              <a:t>Traditional model</a:t>
            </a:r>
            <a:endParaRPr lang="en-US" sz="3600" dirty="0"/>
          </a:p>
        </p:txBody>
      </p:sp>
      <p:grpSp>
        <p:nvGrpSpPr>
          <p:cNvPr id="56" name="Group 55"/>
          <p:cNvGrpSpPr/>
          <p:nvPr/>
        </p:nvGrpSpPr>
        <p:grpSpPr>
          <a:xfrm>
            <a:off x="1828800" y="1200150"/>
            <a:ext cx="5765753" cy="3766601"/>
            <a:chOff x="1379266" y="1128276"/>
            <a:chExt cx="5765753" cy="3766601"/>
          </a:xfrm>
        </p:grpSpPr>
        <p:cxnSp>
          <p:nvCxnSpPr>
            <p:cNvPr id="29" name="Straight Arrow Connector 28"/>
            <p:cNvCxnSpPr/>
            <p:nvPr/>
          </p:nvCxnSpPr>
          <p:spPr>
            <a:xfrm>
              <a:off x="6429769" y="1771982"/>
              <a:ext cx="0" cy="136030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>
            <a:xfrm>
              <a:off x="5011956" y="3132289"/>
              <a:ext cx="1754302" cy="13494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184021" y="4045035"/>
              <a:ext cx="1053208" cy="3270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Repository</a:t>
              </a:r>
              <a:endParaRPr lang="en-US" dirty="0"/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5177174" y="3288407"/>
              <a:ext cx="1416936" cy="800163"/>
              <a:chOff x="4773249" y="3137555"/>
              <a:chExt cx="1239618" cy="700029"/>
            </a:xfrm>
          </p:grpSpPr>
          <p:sp>
            <p:nvSpPr>
              <p:cNvPr id="50" name="Cloud 49"/>
              <p:cNvSpPr/>
              <p:nvPr/>
            </p:nvSpPr>
            <p:spPr>
              <a:xfrm rot="360000">
                <a:off x="4773249" y="3137555"/>
                <a:ext cx="1239618" cy="700029"/>
              </a:xfrm>
              <a:prstGeom prst="cloud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5044981" y="3178283"/>
                <a:ext cx="697584" cy="565448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lang="en-US" dirty="0" smtClean="0"/>
                  <a:t>Inactive</a:t>
                </a:r>
              </a:p>
              <a:p>
                <a:r>
                  <a:rPr lang="en-US" dirty="0" smtClean="0"/>
                  <a:t>Records</a:t>
                </a:r>
                <a:endParaRPr lang="en-US" dirty="0"/>
              </a:p>
            </p:txBody>
          </p:sp>
        </p:grpSp>
        <p:sp>
          <p:nvSpPr>
            <p:cNvPr id="33" name="Oval 32"/>
            <p:cNvSpPr/>
            <p:nvPr/>
          </p:nvSpPr>
          <p:spPr>
            <a:xfrm>
              <a:off x="5184021" y="1128276"/>
              <a:ext cx="1423769" cy="75414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333456" y="1262887"/>
              <a:ext cx="11248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Archivist</a:t>
              </a:r>
              <a:endParaRPr lang="en-US" sz="2000" dirty="0"/>
            </a:p>
          </p:txBody>
        </p:sp>
        <p:cxnSp>
          <p:nvCxnSpPr>
            <p:cNvPr id="37" name="Straight Arrow Connector 36"/>
            <p:cNvCxnSpPr>
              <a:endCxn id="33" idx="3"/>
            </p:cNvCxnSpPr>
            <p:nvPr/>
          </p:nvCxnSpPr>
          <p:spPr>
            <a:xfrm flipH="1" flipV="1">
              <a:off x="5392526" y="1771982"/>
              <a:ext cx="13379" cy="158236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4888930" y="2286347"/>
              <a:ext cx="943488" cy="24626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tIns="0" bIns="0" rtlCol="0">
              <a:spAutoFit/>
            </a:bodyPr>
            <a:lstStyle/>
            <a:p>
              <a:pPr algn="ctr"/>
              <a:r>
                <a:rPr lang="en-US" sz="1600" dirty="0" smtClean="0"/>
                <a:t>Appraise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785306" y="1916955"/>
              <a:ext cx="1359713" cy="91468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tIns="0" bIns="0" rtlCol="0">
              <a:spAutoFit/>
            </a:bodyPr>
            <a:lstStyle/>
            <a:p>
              <a:pPr algn="ctr"/>
              <a:r>
                <a:rPr lang="en-US" sz="1500" dirty="0"/>
                <a:t>Arrange</a:t>
              </a:r>
            </a:p>
            <a:p>
              <a:pPr algn="ctr"/>
              <a:r>
                <a:rPr lang="en-US" sz="1500" dirty="0" smtClean="0"/>
                <a:t>Describe</a:t>
              </a:r>
            </a:p>
            <a:p>
              <a:pPr algn="ctr"/>
              <a:r>
                <a:rPr lang="en-US" sz="1500" dirty="0" smtClean="0"/>
                <a:t>Preserve</a:t>
              </a:r>
            </a:p>
            <a:p>
              <a:pPr algn="ctr"/>
              <a:r>
                <a:rPr lang="en-US" sz="1500" dirty="0" smtClean="0"/>
                <a:t>Provide Access</a:t>
              </a:r>
              <a:endParaRPr lang="en-US" sz="1500" dirty="0"/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 flipV="1">
              <a:off x="2834141" y="3719526"/>
              <a:ext cx="2349880" cy="1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3787827" y="3360283"/>
              <a:ext cx="883389" cy="3518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Transfer</a:t>
              </a:r>
              <a:endParaRPr lang="en-US" sz="1400" dirty="0"/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1379266" y="1145837"/>
              <a:ext cx="2230541" cy="3749040"/>
              <a:chOff x="1998980" y="1123950"/>
              <a:chExt cx="2230541" cy="3749040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2065779" y="1126603"/>
                <a:ext cx="1556070" cy="7558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2337475" y="1123950"/>
                <a:ext cx="107338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Records creator</a:t>
                </a:r>
                <a:endParaRPr lang="en-US" sz="2000" dirty="0"/>
              </a:p>
            </p:txBody>
          </p:sp>
          <p:cxnSp>
            <p:nvCxnSpPr>
              <p:cNvPr id="38" name="Straight Arrow Connector 37"/>
              <p:cNvCxnSpPr/>
              <p:nvPr/>
            </p:nvCxnSpPr>
            <p:spPr>
              <a:xfrm flipH="1">
                <a:off x="2403206" y="1842339"/>
                <a:ext cx="1" cy="1430099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/>
              <p:nvPr/>
            </p:nvCxnSpPr>
            <p:spPr>
              <a:xfrm flipH="1" flipV="1">
                <a:off x="3127791" y="1838974"/>
                <a:ext cx="24195" cy="1433464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Box 39"/>
              <p:cNvSpPr txBox="1"/>
              <p:nvPr/>
            </p:nvSpPr>
            <p:spPr>
              <a:xfrm>
                <a:off x="2893468" y="2532609"/>
                <a:ext cx="498855" cy="2923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91440" tIns="0" rIns="91440" rtlCol="0">
                <a:spAutoFit/>
              </a:bodyPr>
              <a:lstStyle/>
              <a:p>
                <a:r>
                  <a:rPr lang="en-US" sz="1600" dirty="0" smtClean="0"/>
                  <a:t>Use</a:t>
                </a:r>
                <a:endParaRPr lang="en-US" sz="1600" dirty="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2023480" y="2163216"/>
                <a:ext cx="759452" cy="24626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tIns="0" bIns="0" rtlCol="0">
                <a:spAutoFit/>
              </a:bodyPr>
              <a:lstStyle/>
              <a:p>
                <a:r>
                  <a:rPr lang="en-US" sz="1600" dirty="0" smtClean="0"/>
                  <a:t>Create</a:t>
                </a:r>
                <a:endParaRPr lang="en-US" sz="1600" dirty="0"/>
              </a:p>
            </p:txBody>
          </p:sp>
          <p:sp>
            <p:nvSpPr>
              <p:cNvPr id="44" name="Cloud 43"/>
              <p:cNvSpPr/>
              <p:nvPr/>
            </p:nvSpPr>
            <p:spPr>
              <a:xfrm rot="360000">
                <a:off x="1998980" y="3223625"/>
                <a:ext cx="1416936" cy="800163"/>
              </a:xfrm>
              <a:prstGeom prst="cloud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2301406" y="3272437"/>
                <a:ext cx="797368" cy="668423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dirty="0" smtClean="0"/>
                  <a:t>Active</a:t>
                </a:r>
              </a:p>
              <a:p>
                <a:pPr algn="ctr"/>
                <a:r>
                  <a:rPr lang="en-US" dirty="0" smtClean="0"/>
                  <a:t>Records</a:t>
                </a:r>
                <a:endParaRPr lang="en-US" dirty="0"/>
              </a:p>
            </p:txBody>
          </p:sp>
          <p:cxnSp>
            <p:nvCxnSpPr>
              <p:cNvPr id="47" name="Straight Arrow Connector 46"/>
              <p:cNvCxnSpPr>
                <a:stCxn id="44" idx="0"/>
              </p:cNvCxnSpPr>
              <p:nvPr/>
            </p:nvCxnSpPr>
            <p:spPr>
              <a:xfrm>
                <a:off x="3410861" y="3697639"/>
                <a:ext cx="437758" cy="796109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xtBox 48"/>
              <p:cNvSpPr txBox="1"/>
              <p:nvPr/>
            </p:nvSpPr>
            <p:spPr>
              <a:xfrm>
                <a:off x="3562197" y="4503599"/>
                <a:ext cx="667324" cy="369391"/>
              </a:xfrm>
              <a:prstGeom prst="rect">
                <a:avLst/>
              </a:prstGeom>
              <a:noFill/>
            </p:spPr>
            <p:txBody>
              <a:bodyPr wrap="none" tIns="0" rtlCol="0">
                <a:spAutoFit/>
              </a:bodyPr>
              <a:lstStyle/>
              <a:p>
                <a:r>
                  <a:rPr lang="en-US" dirty="0" smtClean="0"/>
                  <a:t>Loss</a:t>
                </a:r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4247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1619249"/>
          </a:xfrm>
        </p:spPr>
        <p:txBody>
          <a:bodyPr>
            <a:noAutofit/>
          </a:bodyPr>
          <a:lstStyle/>
          <a:p>
            <a:pPr algn="l"/>
            <a:r>
              <a:rPr lang="en-US" sz="3600" i="1" dirty="0" smtClean="0"/>
              <a:t>Core concept:</a:t>
            </a:r>
            <a:br>
              <a:rPr lang="en-US" sz="3600" i="1" dirty="0" smtClean="0"/>
            </a:br>
            <a:r>
              <a:rPr lang="en-US" sz="3600" b="1" dirty="0" smtClean="0"/>
              <a:t>Arrange and describe first, </a:t>
            </a:r>
            <a:br>
              <a:rPr lang="en-US" sz="3600" b="1" dirty="0" smtClean="0"/>
            </a:br>
            <a:r>
              <a:rPr lang="en-US" sz="3600" b="1" dirty="0" smtClean="0"/>
              <a:t>then add records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14550"/>
            <a:ext cx="8229600" cy="2594372"/>
          </a:xfrm>
        </p:spPr>
        <p:txBody>
          <a:bodyPr>
            <a:normAutofit fontScale="92500"/>
          </a:bodyPr>
          <a:lstStyle/>
          <a:p>
            <a:r>
              <a:rPr lang="en-US" sz="3500" dirty="0" smtClean="0"/>
              <a:t>We already know what records we will produce each year</a:t>
            </a:r>
          </a:p>
          <a:p>
            <a:r>
              <a:rPr lang="en-US" sz="3500" dirty="0" smtClean="0"/>
              <a:t>Simplifies ingest for creators</a:t>
            </a:r>
          </a:p>
          <a:p>
            <a:r>
              <a:rPr lang="en-US" sz="3500" dirty="0" smtClean="0"/>
              <a:t>No masses of unidentified files for archivist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131387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375172"/>
          </a:xfrm>
        </p:spPr>
        <p:txBody>
          <a:bodyPr>
            <a:normAutofit/>
          </a:bodyPr>
          <a:lstStyle/>
          <a:p>
            <a:pPr algn="l"/>
            <a:r>
              <a:rPr lang="en-US" sz="3600" i="1" dirty="0" smtClean="0"/>
              <a:t>Core concept:</a:t>
            </a:r>
            <a:br>
              <a:rPr lang="en-US" sz="3600" i="1" dirty="0" smtClean="0"/>
            </a:br>
            <a:r>
              <a:rPr lang="en-US" sz="3600" b="1" dirty="0" smtClean="0"/>
              <a:t>Function, not </a:t>
            </a:r>
            <a:r>
              <a:rPr lang="en-US" sz="3600" b="1" dirty="0" err="1" smtClean="0"/>
              <a:t>fonds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3549"/>
            <a:ext cx="8229600" cy="2861073"/>
          </a:xfrm>
        </p:spPr>
        <p:txBody>
          <a:bodyPr/>
          <a:lstStyle/>
          <a:p>
            <a:r>
              <a:rPr lang="en-US" dirty="0" smtClean="0"/>
              <a:t>AIA’s programs have continuity, while organizational chart changes </a:t>
            </a:r>
          </a:p>
          <a:p>
            <a:r>
              <a:rPr lang="en-US" dirty="0" smtClean="0"/>
              <a:t>Functional analysis enhances discovery across the organization and across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35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1295400"/>
          </a:xfrm>
        </p:spPr>
        <p:txBody>
          <a:bodyPr>
            <a:noAutofit/>
          </a:bodyPr>
          <a:lstStyle/>
          <a:p>
            <a:pPr algn="l"/>
            <a:r>
              <a:rPr lang="en-US" sz="3600" i="1" dirty="0" smtClean="0"/>
              <a:t>Core concept:</a:t>
            </a:r>
            <a:br>
              <a:rPr lang="en-US" sz="3600" i="1" dirty="0" smtClean="0"/>
            </a:br>
            <a:r>
              <a:rPr lang="en-US" sz="3600" b="1" dirty="0" smtClean="0"/>
              <a:t>Direct access staff-wide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33550"/>
            <a:ext cx="8153400" cy="2861073"/>
          </a:xfrm>
        </p:spPr>
        <p:txBody>
          <a:bodyPr/>
          <a:lstStyle/>
          <a:p>
            <a:r>
              <a:rPr lang="en-US" dirty="0" smtClean="0"/>
              <a:t>Direct access is the major incentive for creators</a:t>
            </a:r>
          </a:p>
          <a:p>
            <a:r>
              <a:rPr lang="en-US" dirty="0" smtClean="0"/>
              <a:t>Archivist as facilitator, not gatekeeper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72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5791200" cy="246888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/>
              <a:t>Appraisal</a:t>
            </a:r>
            <a:br>
              <a:rPr lang="en-US" sz="3200" b="1" dirty="0" smtClean="0"/>
            </a:br>
            <a:r>
              <a:rPr lang="en-US" sz="1000" b="1" dirty="0" smtClean="0"/>
              <a:t/>
            </a:r>
            <a:br>
              <a:rPr lang="en-US" sz="1000" b="1" dirty="0" smtClean="0"/>
            </a:br>
            <a:r>
              <a:rPr lang="en-US" sz="3200" dirty="0" smtClean="0"/>
              <a:t>Records </a:t>
            </a:r>
            <a:r>
              <a:rPr lang="en-US" sz="3200" dirty="0"/>
              <a:t>Inventory with each department identifies programs and their series 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5550"/>
            <a:ext cx="8458200" cy="23622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sz="3600" i="1" dirty="0" smtClean="0"/>
              <a:t>Archivist</a:t>
            </a:r>
            <a:r>
              <a:rPr lang="en-US" sz="3600" dirty="0" smtClean="0"/>
              <a:t> understands significance and long-term value</a:t>
            </a:r>
          </a:p>
          <a:p>
            <a:r>
              <a:rPr lang="en-US" sz="3600" i="1" dirty="0" smtClean="0"/>
              <a:t>Creators</a:t>
            </a:r>
            <a:r>
              <a:rPr lang="en-US" sz="3600" dirty="0" smtClean="0"/>
              <a:t> understand their records</a:t>
            </a:r>
          </a:p>
          <a:p>
            <a:r>
              <a:rPr lang="en-US" sz="3600" dirty="0" smtClean="0"/>
              <a:t>Result: awareness of permanent records and clear outline of what to keep</a:t>
            </a:r>
          </a:p>
        </p:txBody>
      </p:sp>
      <p:pic>
        <p:nvPicPr>
          <p:cNvPr id="5" name="Picture 2" descr="C:\Users\michelerusso\AppData\Local\Microsoft\Windows\Temporary Internet Files\Content.IE5\V99EFXIJ\icon_43498-300x30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09550"/>
            <a:ext cx="2468880" cy="246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24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1950"/>
            <a:ext cx="5105400" cy="231648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 smtClean="0"/>
              <a:t>Arrangement</a:t>
            </a:r>
            <a:br>
              <a:rPr lang="en-US" sz="3600" b="1" dirty="0" smtClean="0"/>
            </a:br>
            <a:r>
              <a:rPr lang="en-US" sz="3600" dirty="0" smtClean="0"/>
              <a:t>Basic unit = program/activity, clustered into top-level functions 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5550"/>
            <a:ext cx="4953000" cy="2362200"/>
          </a:xfrm>
        </p:spPr>
        <p:txBody>
          <a:bodyPr>
            <a:normAutofit fontScale="92500"/>
          </a:bodyPr>
          <a:lstStyle/>
          <a:p>
            <a:r>
              <a:rPr lang="en-US" sz="2800" i="1" dirty="0" smtClean="0"/>
              <a:t>Archivist</a:t>
            </a:r>
            <a:r>
              <a:rPr lang="en-US" sz="2800" dirty="0" smtClean="0"/>
              <a:t> does functional analysis</a:t>
            </a:r>
          </a:p>
          <a:p>
            <a:r>
              <a:rPr lang="en-US" sz="2800" dirty="0" smtClean="0"/>
              <a:t>User testing with </a:t>
            </a:r>
            <a:r>
              <a:rPr lang="en-US" sz="2800" i="1" dirty="0" smtClean="0"/>
              <a:t>creators</a:t>
            </a:r>
            <a:r>
              <a:rPr lang="en-US" sz="2800" dirty="0" smtClean="0"/>
              <a:t> and against past records</a:t>
            </a:r>
          </a:p>
          <a:p>
            <a:r>
              <a:rPr lang="en-US" sz="2800" dirty="0" smtClean="0"/>
              <a:t>Result: context and co-location for better access</a:t>
            </a:r>
          </a:p>
        </p:txBody>
      </p:sp>
      <p:pic>
        <p:nvPicPr>
          <p:cNvPr id="6" name="Picture 3" descr="C:\Users\hadleyn\Documents\DR master set\Team Collection Guides\Top Level Collection Li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90550"/>
            <a:ext cx="3179630" cy="41148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52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1005</TotalTime>
  <Words>410</Words>
  <Application>Microsoft Office PowerPoint</Application>
  <PresentationFormat>On-screen Show (16:9)</PresentationFormat>
  <Paragraphs>99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Office Theme</vt:lpstr>
      <vt:lpstr>Memory Happens Now A Collaborative Strategy for Preservation of Organizational Records</vt:lpstr>
      <vt:lpstr>Problem: Preserve AIA’s born-digital permanent records at point of creation</vt:lpstr>
      <vt:lpstr>Goals from focus groups:</vt:lpstr>
      <vt:lpstr>Traditional model</vt:lpstr>
      <vt:lpstr>Core concept: Arrange and describe first,  then add records</vt:lpstr>
      <vt:lpstr>Core concept: Function, not fonds</vt:lpstr>
      <vt:lpstr>Core concept: Direct access staff-wide</vt:lpstr>
      <vt:lpstr>Appraisal  Records Inventory with each department identifies programs and their series </vt:lpstr>
      <vt:lpstr>Arrangement Basic unit = program/activity, clustered into top-level functions  </vt:lpstr>
      <vt:lpstr>Arrangement</vt:lpstr>
      <vt:lpstr>Description History note at program level, and kept updated</vt:lpstr>
      <vt:lpstr>Participation During Development</vt:lpstr>
      <vt:lpstr>Save It NOW summer campaign</vt:lpstr>
      <vt:lpstr>Incentives for Change</vt:lpstr>
      <vt:lpstr>Preservation through Collaboration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Just Add Records</dc:title>
  <dc:creator>Nancy Hadley</dc:creator>
  <cp:lastModifiedBy>KerryNancy</cp:lastModifiedBy>
  <cp:revision>59</cp:revision>
  <cp:lastPrinted>2017-07-18T15:59:37Z</cp:lastPrinted>
  <dcterms:created xsi:type="dcterms:W3CDTF">2017-07-16T21:22:44Z</dcterms:created>
  <dcterms:modified xsi:type="dcterms:W3CDTF">2017-07-21T02:33:00Z</dcterms:modified>
</cp:coreProperties>
</file>